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1" autoAdjust="0"/>
    <p:restoredTop sz="96412" autoAdjust="0"/>
  </p:normalViewPr>
  <p:slideViewPr>
    <p:cSldViewPr>
      <p:cViewPr>
        <p:scale>
          <a:sx n="87" d="100"/>
          <a:sy n="87" d="100"/>
        </p:scale>
        <p:origin x="1984" y="4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9/13/17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9/13/17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 smtClean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9/13/17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9/13/17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9/13/17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 smtClean="0"/>
              <a:t>Egad! It’s Excel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 smtClean="0"/>
              <a:t>What are the steps in the </a:t>
            </a:r>
            <a:br>
              <a:rPr lang="en-US" b="0" dirty="0" smtClean="0"/>
            </a:br>
            <a:r>
              <a:rPr lang="en-US" dirty="0" smtClean="0"/>
              <a:t>Analytics Paradigm?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Start with the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Formulas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SUM(</a:t>
            </a:r>
            <a:endParaRPr lang="en-US" sz="8000" dirty="0"/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>
                <a:solidFill>
                  <a:srgbClr val="FF0000"/>
                </a:solidFill>
              </a:rPr>
              <a:t>Function</a:t>
            </a:r>
            <a:endParaRPr lang="en-US" sz="34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>
                <a:solidFill>
                  <a:schemeClr val="accent1">
                    <a:lumMod val="50000"/>
                  </a:schemeClr>
                </a:solidFill>
              </a:rPr>
              <a:t>Arguments</a:t>
            </a:r>
            <a:endParaRPr lang="en-US" sz="3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1, 2, 3</a:t>
            </a:r>
            <a:endParaRPr lang="en-US" sz="8000" dirty="0"/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smtClean="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In a way, Excel has introduced you to a sort of proto-programming</a:t>
            </a:r>
            <a:r>
              <a:rPr lang="en-US" sz="2800" b="0" smtClean="0"/>
              <a:t>. </a:t>
            </a:r>
            <a:r>
              <a:rPr lang="en-US" sz="2800" b="0" dirty="0" smtClean="0"/>
              <a:t>Throughout your time writing scripts you will rely on </a:t>
            </a:r>
            <a:r>
              <a:rPr lang="en-US" sz="2800" dirty="0" smtClean="0"/>
              <a:t>functions</a:t>
            </a:r>
            <a:r>
              <a:rPr lang="en-US" sz="2800" b="0" dirty="0" smtClean="0"/>
              <a:t> (methods) that do </a:t>
            </a:r>
            <a:r>
              <a:rPr lang="en-US" sz="2800" b="0" i="1" dirty="0" smtClean="0"/>
              <a:t>something </a:t>
            </a:r>
            <a:r>
              <a:rPr lang="en-US" sz="2800" b="0" dirty="0" smtClean="0"/>
              <a:t>to or with </a:t>
            </a:r>
            <a:r>
              <a:rPr lang="en-US" sz="2800" dirty="0" smtClean="0"/>
              <a:t>arguments</a:t>
            </a:r>
            <a:r>
              <a:rPr lang="en-US" sz="2800" b="0" dirty="0" smtClean="0"/>
              <a:t>.</a:t>
            </a:r>
            <a:endParaRPr lang="en-US" sz="2800" b="0" dirty="0"/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/>
              <a:t>=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AVG(</a:t>
            </a:r>
            <a:endParaRPr lang="en-US" sz="8000" dirty="0"/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 smtClean="0">
                <a:solidFill>
                  <a:srgbClr val="FF0000"/>
                </a:solidFill>
              </a:rPr>
              <a:t>Function</a:t>
            </a:r>
            <a:endParaRPr lang="en-US" sz="34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 smtClean="0">
                <a:solidFill>
                  <a:schemeClr val="accent1">
                    <a:lumMod val="50000"/>
                  </a:schemeClr>
                </a:solidFill>
              </a:rPr>
              <a:t>Arguments</a:t>
            </a:r>
            <a:endParaRPr lang="en-US" sz="3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 smtClean="0"/>
              <a:t>F4:F6</a:t>
            </a:r>
            <a:endParaRPr lang="en-US" sz="8000" dirty="0"/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smtClean="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When we reference a set of range, Excel is being given a set of </a:t>
            </a:r>
            <a:r>
              <a:rPr lang="en-US" sz="2800" dirty="0" smtClean="0"/>
              <a:t>variable </a:t>
            </a:r>
            <a:r>
              <a:rPr lang="en-US" sz="2800" b="0" dirty="0" smtClean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/>
              <a:t>=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</a:t>
            </a:r>
            <a:r>
              <a:rPr lang="en-US" sz="4200" smtClean="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</a:t>
            </a:r>
            <a:r>
              <a:rPr lang="en-US" sz="4200" smtClean="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 smtClean="0"/>
              <a:t>It Depends</a:t>
            </a:r>
            <a:r>
              <a:rPr lang="mr-IN" sz="4000" dirty="0" smtClean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AVG(G4:G6) ) </a:t>
            </a:r>
            <a:endParaRPr lang="en-US" sz="4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 smtClean="0"/>
              <a:t>The </a:t>
            </a:r>
            <a:r>
              <a:rPr lang="en-US" sz="3600" dirty="0" smtClean="0"/>
              <a:t>AVG functions </a:t>
            </a:r>
            <a:r>
              <a:rPr lang="en-US" sz="3600" b="0" dirty="0" smtClean="0"/>
              <a:t>takes as their arguments the ranges provided.</a:t>
            </a:r>
            <a:endParaRPr lang="en-US" sz="3600" b="0" dirty="0"/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Ooh</a:t>
            </a:r>
            <a:r>
              <a:rPr lang="mr-IN" dirty="0" smtClean="0"/>
              <a:t>…</a:t>
            </a:r>
            <a:r>
              <a:rPr lang="en-US" dirty="0" smtClean="0"/>
              <a:t> Coding! (Sort Of)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 smtClean="0"/>
              <a:t>What about this example? </a:t>
            </a:r>
          </a:p>
          <a:p>
            <a:pPr algn="ctr"/>
            <a:r>
              <a:rPr lang="en-US" sz="3000" b="0" dirty="0" smtClean="0"/>
              <a:t>Which is the function? Which are the arguments?</a:t>
            </a:r>
            <a:endParaRPr lang="en-US" sz="3000" b="0" dirty="0"/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 smtClean="0"/>
              <a:t>= SUM( AVG(F4:F6), AVG(G4:G6) ) </a:t>
            </a:r>
            <a:endParaRPr lang="en-US" sz="42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 smtClean="0"/>
              <a:t>This is a </a:t>
            </a:r>
            <a:r>
              <a:rPr lang="en-US" sz="3600" dirty="0" smtClean="0"/>
              <a:t>nested function. </a:t>
            </a:r>
            <a:r>
              <a:rPr lang="en-US" sz="3600" b="0" dirty="0" smtClean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Stuff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Code Too!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 smtClean="0"/>
              <a:t>Python Snippet from Last Class</a:t>
            </a:r>
            <a:endParaRPr lang="en-US" sz="3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Code Too!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 smtClean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 smtClean="0"/>
              <a:t>Python Snippet from Last Class</a:t>
            </a:r>
            <a:endParaRPr lang="en-US" sz="3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Function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 smtClean="0">
                <a:solidFill>
                  <a:srgbClr val="FF0000"/>
                </a:solidFill>
              </a:rPr>
              <a:t>(Chained)</a:t>
            </a:r>
            <a:endParaRPr lang="en-US" sz="2400" b="1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 smtClean="0"/>
              <a:t>(01-ExcelPlayground, 02-NamedRanges)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Conditionals present a way to </a:t>
            </a:r>
            <a:r>
              <a:rPr lang="en-US" sz="2800" dirty="0" smtClean="0"/>
              <a:t>control the flow </a:t>
            </a:r>
            <a:r>
              <a:rPr lang="en-US" sz="2800" b="0" dirty="0" smtClean="0"/>
              <a:t>of logic based on certain criteria being met. This is a </a:t>
            </a:r>
            <a:r>
              <a:rPr lang="en-US" sz="2800" b="0" i="1" dirty="0" smtClean="0"/>
              <a:t>core building block </a:t>
            </a:r>
            <a:r>
              <a:rPr lang="en-US" sz="2800" b="0" dirty="0" smtClean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Step 1</a:t>
            </a:r>
            <a:endParaRPr lang="en-US" sz="3600" dirty="0"/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Step 2a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Step 2b</a:t>
            </a:r>
            <a:endParaRPr lang="en-US" sz="2400" dirty="0"/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criteria is met</a:t>
            </a:r>
            <a:r>
              <a:rPr lang="mr-IN" b="1" dirty="0" smtClean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criteria is </a:t>
            </a:r>
            <a:r>
              <a:rPr lang="en-US" b="1" i="1" dirty="0" smtClean="0"/>
              <a:t>not </a:t>
            </a:r>
            <a:r>
              <a:rPr lang="en-US" b="1" dirty="0" smtClean="0"/>
              <a:t>met</a:t>
            </a:r>
            <a:r>
              <a:rPr lang="mr-IN" b="1" dirty="0" smtClean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Determine D2’s Value</a:t>
            </a:r>
            <a:endParaRPr lang="en-US" sz="3600" dirty="0"/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True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False</a:t>
            </a:r>
            <a:endParaRPr lang="en-US" sz="2400" dirty="0"/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D2 &lt;=5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 smtClean="0"/>
              <a:t>But what if</a:t>
            </a:r>
            <a:r>
              <a:rPr lang="mr-IN" sz="2800" dirty="0" smtClean="0"/>
              <a:t>…</a:t>
            </a:r>
            <a:r>
              <a:rPr lang="en-US" sz="2800" dirty="0"/>
              <a:t> w</a:t>
            </a:r>
            <a:r>
              <a:rPr lang="en-US" sz="2800" dirty="0" smtClean="0"/>
              <a:t>e wanted to </a:t>
            </a:r>
            <a:r>
              <a:rPr lang="en-US" sz="2800" u="sng" dirty="0" smtClean="0"/>
              <a:t>combine</a:t>
            </a:r>
            <a:r>
              <a:rPr lang="en-US" sz="2800" dirty="0" smtClean="0"/>
              <a:t> conditions?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 smtClean="0"/>
              <a:t>AND, NOT, OR 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</a:t>
            </a:r>
            <a:r>
              <a:rPr lang="en-US" sz="3800" dirty="0" smtClean="0"/>
              <a:t>IF(</a:t>
            </a:r>
            <a:r>
              <a:rPr lang="en-US" sz="3800" b="1" dirty="0" smtClean="0"/>
              <a:t>AND(</a:t>
            </a:r>
            <a:r>
              <a:rPr lang="en-US" sz="3800" dirty="0" smtClean="0"/>
              <a:t>D2&gt;5, D2&lt;10</a:t>
            </a:r>
            <a:r>
              <a:rPr lang="en-US" sz="3800" b="1" dirty="0" smtClean="0"/>
              <a:t>)</a:t>
            </a:r>
            <a:r>
              <a:rPr lang="en-US" sz="3800" dirty="0" smtClean="0"/>
              <a:t>,TRUE,FALSE</a:t>
            </a:r>
            <a:r>
              <a:rPr lang="en-US" sz="3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Conditionals: If This</a:t>
            </a:r>
            <a:r>
              <a:rPr lang="mr-IN" dirty="0" smtClean="0"/>
              <a:t>…</a:t>
            </a:r>
            <a:r>
              <a:rPr lang="en-US" dirty="0" smtClean="0"/>
              <a:t> Then That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Determine D2’s Value</a:t>
            </a:r>
            <a:endParaRPr lang="en-US" sz="3600" dirty="0"/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True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Set Cell to False</a:t>
            </a:r>
            <a:endParaRPr lang="en-US" sz="2400" dirty="0"/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If D2 &lt;=</a:t>
            </a:r>
            <a:r>
              <a:rPr lang="en-US" b="1" smtClean="0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Git Repository (UPDATE)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All Class Content and Homework will be here:</a:t>
            </a:r>
          </a:p>
          <a:p>
            <a:r>
              <a:rPr lang="en-US" sz="1600" dirty="0" smtClean="0"/>
              <a:t>&lt;ENTER GIT LAB URL HERE&gt;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2224"/>
            <a:ext cx="9144000" cy="4345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982224"/>
            <a:ext cx="9144000" cy="4345823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REPLACE THIS IMAGE WITH SCREENSHOT </a:t>
            </a:r>
          </a:p>
          <a:p>
            <a:pPr algn="ctr"/>
            <a:r>
              <a:rPr lang="en-US" sz="2400" dirty="0" smtClean="0"/>
              <a:t>OF YOUR OWN REPOSITORY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 smtClean="0"/>
              <a:t>(03-ColorCounter </a:t>
            </a:r>
            <a:r>
              <a:rPr lang="mr-IN" sz="2000" b="0" dirty="0" smtClean="0"/>
              <a:t>–</a:t>
            </a:r>
            <a:r>
              <a:rPr lang="en-US" sz="2000" b="0" dirty="0" smtClean="0"/>
              <a:t> 08-McDonalds)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Pivot Tables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Pivot With It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 smtClean="0"/>
              <a:t>Pivot Tables </a:t>
            </a:r>
            <a:r>
              <a:rPr lang="en-US" sz="2800" b="0" dirty="0" smtClean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 smtClean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Pivot With It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In essence, Pivot tables are a </a:t>
            </a:r>
            <a:r>
              <a:rPr lang="en-US" sz="2800" dirty="0" smtClean="0"/>
              <a:t>summative </a:t>
            </a:r>
            <a:r>
              <a:rPr lang="en-US" sz="2800" b="0" dirty="0" smtClean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 smtClean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/>
                <a:gridCol w="1447800"/>
                <a:gridCol w="1447800"/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Seller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Qty. </a:t>
                      </a:r>
                      <a:r>
                        <a:rPr lang="en-US" baseline="0" dirty="0" smtClean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Joseph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$42.50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1/1/17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$65.00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1/3/17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$5.25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1/6/17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Joseph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$125.00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1/6/17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$3.50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1/7/17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$32.00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1/9/17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/>
                <a:gridCol w="1562100"/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Seller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</a:t>
                      </a:r>
                      <a:r>
                        <a:rPr lang="en-US" baseline="0" dirty="0" smtClean="0"/>
                        <a:t>Sold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Joseph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$167.50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Jacob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$73.75</a:t>
                      </a:r>
                      <a:endParaRPr lang="en-US" dirty="0"/>
                    </a:p>
                  </a:txBody>
                  <a:tcPr anchor="ctr"/>
                </a:tc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$32.0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Words to the Wise </a:t>
            </a:r>
            <a:r>
              <a:rPr lang="mr-IN" dirty="0" smtClean="0"/>
              <a:t>–</a:t>
            </a:r>
            <a:r>
              <a:rPr lang="en-US" dirty="0" smtClean="0"/>
              <a:t> Keep It Flat!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This is largely because all of these technologies heavily utilize Pivot Tables beneath their visualizations.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/>
              <a:t>(</a:t>
            </a:r>
            <a:r>
              <a:rPr lang="en-US" sz="2000" b="0" dirty="0" smtClean="0"/>
              <a:t>09-PivotTables, 10-TopSongs)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It Up with Lookups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/>
                <a:gridCol w="1828800"/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Assume this table is gigantic</a:t>
            </a:r>
            <a:r>
              <a:rPr lang="mr-IN" sz="2800" b="0" dirty="0" smtClean="0"/>
              <a:t>…</a:t>
            </a:r>
            <a:endParaRPr lang="en-US" sz="2800" b="0" dirty="0" smtClean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 smtClean="0"/>
              <a:t>How would we </a:t>
            </a:r>
            <a:r>
              <a:rPr lang="en-US" sz="2800" dirty="0" smtClean="0"/>
              <a:t>retrieve</a:t>
            </a:r>
            <a:r>
              <a:rPr lang="en-US" sz="2800" b="0" dirty="0" smtClean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It Up with Lookups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/>
                <a:gridCol w="1828800"/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 smtClean="0"/>
              <a:t>=</a:t>
            </a:r>
            <a:r>
              <a:rPr lang="en-US" dirty="0" err="1" smtClean="0"/>
              <a:t>vlookup</a:t>
            </a:r>
            <a:r>
              <a:rPr lang="en-US" dirty="0" smtClean="0"/>
              <a:t>( &lt;value&gt;, &lt;full table&gt;, &lt;column to retrieve&gt;)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 smtClean="0"/>
              <a:t>Assume this table is gigantic</a:t>
            </a:r>
            <a:r>
              <a:rPr lang="mr-IN" sz="2800" b="0" dirty="0" smtClean="0"/>
              <a:t>…</a:t>
            </a:r>
            <a:endParaRPr lang="en-US" sz="2800" b="0" dirty="0" smtClean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 smtClean="0"/>
              <a:t>How would we </a:t>
            </a:r>
            <a:r>
              <a:rPr lang="en-US" sz="2800" dirty="0" smtClean="0"/>
              <a:t>retrieve</a:t>
            </a:r>
            <a:r>
              <a:rPr lang="en-US" sz="2800" b="0" dirty="0" smtClean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Videos (UPDATE)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7688"/>
            <a:ext cx="9144000" cy="37529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2900" y="5213628"/>
            <a:ext cx="86487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Class Videos will be automatically uploaded here:</a:t>
            </a:r>
          </a:p>
          <a:p>
            <a:r>
              <a:rPr lang="en-US" sz="1600" dirty="0" smtClean="0"/>
              <a:t>&lt;ENTER PANOPTO LINK HERE&gt;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730080"/>
            <a:ext cx="9144000" cy="4345823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REPLACE THIS IMAGE WITH SCREENSHOT </a:t>
            </a:r>
          </a:p>
          <a:p>
            <a:pPr algn="ctr"/>
            <a:r>
              <a:rPr lang="en-US" sz="2400" dirty="0" smtClean="0"/>
              <a:t>OF YOUR OWN PANOPTO FOLDER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Will This Yield?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/>
                <a:gridCol w="2345167"/>
                <a:gridCol w="2345167"/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Species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Hambones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The Asterisks</a:t>
                      </a:r>
                      <a:endParaRPr lang="en-US" sz="2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 smtClean="0"/>
              <a:t>=</a:t>
            </a:r>
            <a:r>
              <a:rPr lang="en-US" sz="3600" dirty="0" err="1" smtClean="0"/>
              <a:t>vlookup</a:t>
            </a:r>
            <a:r>
              <a:rPr lang="en-US" sz="3600" dirty="0" smtClean="0"/>
              <a:t>( </a:t>
            </a:r>
            <a:r>
              <a:rPr lang="en-US" sz="3600" dirty="0"/>
              <a:t>“Asteroid 9”, </a:t>
            </a:r>
            <a:r>
              <a:rPr lang="en-US" sz="3600" dirty="0" smtClean="0"/>
              <a:t>Planets, 3)</a:t>
            </a:r>
            <a:endParaRPr lang="en-US" sz="3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Planets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/>
                <a:gridCol w="2345167"/>
                <a:gridCol w="2345167"/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Planet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Population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Species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5020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380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Cardboard Box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Hambones</a:t>
                      </a:r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 smtClean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Asteroid 9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95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The Asterisks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 smtClean="0"/>
              <a:t>=</a:t>
            </a:r>
            <a:r>
              <a:rPr lang="en-US" sz="3600" dirty="0" err="1" smtClean="0"/>
              <a:t>vlookup</a:t>
            </a:r>
            <a:r>
              <a:rPr lang="en-US" sz="3600" dirty="0" smtClean="0"/>
              <a:t>( “</a:t>
            </a:r>
            <a:r>
              <a:rPr lang="en-US" sz="3600" dirty="0" err="1" smtClean="0"/>
              <a:t>Astroid</a:t>
            </a:r>
            <a:r>
              <a:rPr lang="en-US" sz="3600" dirty="0" smtClean="0"/>
              <a:t> 9”, Planets, 3)</a:t>
            </a:r>
            <a:endParaRPr lang="en-US" sz="36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Planets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The Asterisks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 smtClean="0"/>
              <a:t>Demo Time!</a:t>
            </a:r>
            <a:br>
              <a:rPr lang="en-US" sz="4000" dirty="0" smtClean="0"/>
            </a:br>
            <a:r>
              <a:rPr lang="en-US" sz="2000" b="0" dirty="0" smtClean="0"/>
              <a:t>(11-Lookups, 12-ProductPivot)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 #1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You will be analyzing thousands of Kickstarter projects to look for funding trends across goal targets and topics. 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Assignment #1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/>
              <a:t>Due: </a:t>
            </a:r>
            <a:r>
              <a:rPr lang="en-US" sz="3600" dirty="0" smtClean="0"/>
              <a:t>Next Saturday </a:t>
            </a:r>
          </a:p>
          <a:p>
            <a:pPr algn="ctr"/>
            <a:r>
              <a:rPr lang="en-US" sz="2800" b="1" dirty="0" smtClean="0"/>
              <a:t>Recommended Target</a:t>
            </a:r>
            <a:r>
              <a:rPr lang="en-US" sz="2800" dirty="0" smtClean="0"/>
              <a:t>: Thursday of Next Week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Refresher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Data Science is about what </a:t>
            </a:r>
            <a:r>
              <a:rPr lang="en-US" dirty="0" smtClean="0"/>
              <a:t>two</a:t>
            </a:r>
            <a:r>
              <a:rPr lang="en-US" b="0" dirty="0" smtClean="0"/>
              <a:t> things?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14089</TotalTime>
  <Words>1093</Words>
  <Application>Microsoft Macintosh PowerPoint</Application>
  <PresentationFormat>On-screen Show (4:3)</PresentationFormat>
  <Paragraphs>274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Calibri</vt:lpstr>
      <vt:lpstr>Mangal</vt:lpstr>
      <vt:lpstr>Roboto</vt:lpstr>
      <vt:lpstr>Arial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Ahmed Haque</cp:lastModifiedBy>
  <cp:revision>1728</cp:revision>
  <cp:lastPrinted>2016-01-30T16:23:56Z</cp:lastPrinted>
  <dcterms:created xsi:type="dcterms:W3CDTF">2015-01-20T17:19:00Z</dcterms:created>
  <dcterms:modified xsi:type="dcterms:W3CDTF">2017-09-13T08:49:46Z</dcterms:modified>
</cp:coreProperties>
</file>